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4"/>
  </p:sldMasterIdLst>
  <p:notesMasterIdLst>
    <p:notesMasterId r:id="rId17"/>
  </p:notesMasterIdLst>
  <p:handoutMasterIdLst>
    <p:handoutMasterId r:id="rId18"/>
  </p:handoutMasterIdLst>
  <p:sldIdLst>
    <p:sldId id="257" r:id="rId5"/>
    <p:sldId id="265" r:id="rId6"/>
    <p:sldId id="258" r:id="rId7"/>
    <p:sldId id="267" r:id="rId8"/>
    <p:sldId id="259" r:id="rId9"/>
    <p:sldId id="260" r:id="rId10"/>
    <p:sldId id="261" r:id="rId11"/>
    <p:sldId id="262" r:id="rId12"/>
    <p:sldId id="264" r:id="rId13"/>
    <p:sldId id="268" r:id="rId14"/>
    <p:sldId id="269" r:id="rId15"/>
    <p:sldId id="272"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27657-C567-50CB-2C36-18C088303FEB}" v="25" dt="2024-09-11T13:38:23.73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759" autoAdjust="0"/>
  </p:normalViewPr>
  <p:slideViewPr>
    <p:cSldViewPr showGuides="1">
      <p:cViewPr varScale="1">
        <p:scale>
          <a:sx n="72" d="100"/>
          <a:sy n="72" d="100"/>
        </p:scale>
        <p:origin x="874" y="67"/>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9/13/2024</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9/13/2024</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t>
            </a:r>
          </a:p>
        </p:txBody>
      </p:sp>
      <p:sp>
        <p:nvSpPr>
          <p:cNvPr id="4" name="Slide Number Placeholder 3"/>
          <p:cNvSpPr>
            <a:spLocks noGrp="1"/>
          </p:cNvSpPr>
          <p:nvPr>
            <p:ph type="sldNum" sz="quarter" idx="5"/>
          </p:nvPr>
        </p:nvSpPr>
        <p:spPr/>
        <p:txBody>
          <a:bodyPr/>
          <a:lstStyle/>
          <a:p>
            <a:fld id="{B8796F01-7154-41E0-B48B-A6921757531A}" type="slidenum">
              <a:rPr lang="en-US"/>
              <a:pPr/>
              <a:t>10</a:t>
            </a:fld>
            <a:endParaRPr lang="en-US" dirty="0"/>
          </a:p>
        </p:txBody>
      </p:sp>
    </p:spTree>
    <p:extLst>
      <p:ext uri="{BB962C8B-B14F-4D97-AF65-F5344CB8AC3E}">
        <p14:creationId xmlns:p14="http://schemas.microsoft.com/office/powerpoint/2010/main" val="403084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JC</a:t>
            </a:r>
          </a:p>
        </p:txBody>
      </p:sp>
      <p:sp>
        <p:nvSpPr>
          <p:cNvPr id="4" name="Slide Number Placeholder 3"/>
          <p:cNvSpPr>
            <a:spLocks noGrp="1"/>
          </p:cNvSpPr>
          <p:nvPr>
            <p:ph type="sldNum" sz="quarter" idx="5"/>
          </p:nvPr>
        </p:nvSpPr>
        <p:spPr/>
        <p:txBody>
          <a:bodyPr/>
          <a:lstStyle/>
          <a:p>
            <a:fld id="{B8796F01-7154-41E0-B48B-A6921757531A}" type="slidenum">
              <a:rPr lang="en-US"/>
              <a:pPr/>
              <a:t>11</a:t>
            </a:fld>
            <a:endParaRPr lang="en-US" dirty="0"/>
          </a:p>
        </p:txBody>
      </p:sp>
    </p:spTree>
    <p:extLst>
      <p:ext uri="{BB962C8B-B14F-4D97-AF65-F5344CB8AC3E}">
        <p14:creationId xmlns:p14="http://schemas.microsoft.com/office/powerpoint/2010/main" val="218567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t>
            </a:r>
          </a:p>
        </p:txBody>
      </p:sp>
      <p:sp>
        <p:nvSpPr>
          <p:cNvPr id="4" name="Slide Number Placeholder 3"/>
          <p:cNvSpPr>
            <a:spLocks noGrp="1"/>
          </p:cNvSpPr>
          <p:nvPr>
            <p:ph type="sldNum" sz="quarter" idx="5"/>
          </p:nvPr>
        </p:nvSpPr>
        <p:spPr/>
        <p:txBody>
          <a:bodyPr/>
          <a:lstStyle/>
          <a:p>
            <a:fld id="{B8796F01-7154-41E0-B48B-A6921757531A}" type="slidenum">
              <a:rPr lang="en-US"/>
              <a:pPr/>
              <a:t>12</a:t>
            </a:fld>
            <a:endParaRPr lang="en-US" dirty="0"/>
          </a:p>
        </p:txBody>
      </p:sp>
    </p:spTree>
    <p:extLst>
      <p:ext uri="{BB962C8B-B14F-4D97-AF65-F5344CB8AC3E}">
        <p14:creationId xmlns:p14="http://schemas.microsoft.com/office/powerpoint/2010/main" val="21688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t>
            </a:r>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dirty="0"/>
          </a:p>
        </p:txBody>
      </p:sp>
    </p:spTree>
    <p:extLst>
      <p:ext uri="{BB962C8B-B14F-4D97-AF65-F5344CB8AC3E}">
        <p14:creationId xmlns:p14="http://schemas.microsoft.com/office/powerpoint/2010/main" val="21443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a:t>
            </a:r>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128480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all</a:t>
            </a:r>
          </a:p>
        </p:txBody>
      </p:sp>
      <p:sp>
        <p:nvSpPr>
          <p:cNvPr id="4" name="Slide Number Placeholder 3"/>
          <p:cNvSpPr>
            <a:spLocks noGrp="1"/>
          </p:cNvSpPr>
          <p:nvPr>
            <p:ph type="sldNum" sz="quarter" idx="5"/>
          </p:nvPr>
        </p:nvSpPr>
        <p:spPr/>
        <p:txBody>
          <a:bodyPr/>
          <a:lstStyle/>
          <a:p>
            <a:fld id="{B8796F01-7154-41E0-B48B-A6921757531A}" type="slidenum">
              <a:rPr lang="en-US"/>
              <a:pPr/>
              <a:t>4</a:t>
            </a:fld>
            <a:endParaRPr lang="en-US" dirty="0"/>
          </a:p>
        </p:txBody>
      </p:sp>
    </p:spTree>
    <p:extLst>
      <p:ext uri="{BB962C8B-B14F-4D97-AF65-F5344CB8AC3E}">
        <p14:creationId xmlns:p14="http://schemas.microsoft.com/office/powerpoint/2010/main" val="312096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JC</a:t>
            </a:r>
          </a:p>
        </p:txBody>
      </p:sp>
      <p:sp>
        <p:nvSpPr>
          <p:cNvPr id="4" name="Slide Number Placeholder 3"/>
          <p:cNvSpPr>
            <a:spLocks noGrp="1"/>
          </p:cNvSpPr>
          <p:nvPr>
            <p:ph type="sldNum" sz="quarter" idx="5"/>
          </p:nvPr>
        </p:nvSpPr>
        <p:spPr/>
        <p:txBody>
          <a:bodyPr/>
          <a:lstStyle/>
          <a:p>
            <a:fld id="{B8796F01-7154-41E0-B48B-A6921757531A}" type="slidenum">
              <a:rPr lang="en-US"/>
              <a:pPr/>
              <a:t>5</a:t>
            </a:fld>
            <a:endParaRPr lang="en-US" dirty="0"/>
          </a:p>
        </p:txBody>
      </p:sp>
    </p:spTree>
    <p:extLst>
      <p:ext uri="{BB962C8B-B14F-4D97-AF65-F5344CB8AC3E}">
        <p14:creationId xmlns:p14="http://schemas.microsoft.com/office/powerpoint/2010/main" val="190252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t>
            </a:r>
          </a:p>
        </p:txBody>
      </p:sp>
      <p:sp>
        <p:nvSpPr>
          <p:cNvPr id="4" name="Slide Number Placeholder 3"/>
          <p:cNvSpPr>
            <a:spLocks noGrp="1"/>
          </p:cNvSpPr>
          <p:nvPr>
            <p:ph type="sldNum" sz="quarter" idx="5"/>
          </p:nvPr>
        </p:nvSpPr>
        <p:spPr/>
        <p:txBody>
          <a:bodyPr/>
          <a:lstStyle/>
          <a:p>
            <a:fld id="{B8796F01-7154-41E0-B48B-A6921757531A}" type="slidenum">
              <a:rPr lang="en-US"/>
              <a:pPr/>
              <a:t>6</a:t>
            </a:fld>
            <a:endParaRPr lang="en-US" dirty="0"/>
          </a:p>
        </p:txBody>
      </p:sp>
    </p:spTree>
    <p:extLst>
      <p:ext uri="{BB962C8B-B14F-4D97-AF65-F5344CB8AC3E}">
        <p14:creationId xmlns:p14="http://schemas.microsoft.com/office/powerpoint/2010/main" val="109916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a:t>
            </a:r>
          </a:p>
        </p:txBody>
      </p:sp>
      <p:sp>
        <p:nvSpPr>
          <p:cNvPr id="4" name="Slide Number Placeholder 3"/>
          <p:cNvSpPr>
            <a:spLocks noGrp="1"/>
          </p:cNvSpPr>
          <p:nvPr>
            <p:ph type="sldNum" sz="quarter" idx="5"/>
          </p:nvPr>
        </p:nvSpPr>
        <p:spPr/>
        <p:txBody>
          <a:bodyPr/>
          <a:lstStyle/>
          <a:p>
            <a:fld id="{B8796F01-7154-41E0-B48B-A6921757531A}" type="slidenum">
              <a:rPr lang="en-US"/>
              <a:pPr/>
              <a:t>7</a:t>
            </a:fld>
            <a:endParaRPr lang="en-US" dirty="0"/>
          </a:p>
        </p:txBody>
      </p:sp>
    </p:spTree>
    <p:extLst>
      <p:ext uri="{BB962C8B-B14F-4D97-AF65-F5344CB8AC3E}">
        <p14:creationId xmlns:p14="http://schemas.microsoft.com/office/powerpoint/2010/main" val="295402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JC</a:t>
            </a:r>
          </a:p>
        </p:txBody>
      </p:sp>
      <p:sp>
        <p:nvSpPr>
          <p:cNvPr id="4" name="Slide Number Placeholder 3"/>
          <p:cNvSpPr>
            <a:spLocks noGrp="1"/>
          </p:cNvSpPr>
          <p:nvPr>
            <p:ph type="sldNum" sz="quarter" idx="5"/>
          </p:nvPr>
        </p:nvSpPr>
        <p:spPr/>
        <p:txBody>
          <a:bodyPr/>
          <a:lstStyle/>
          <a:p>
            <a:fld id="{B8796F01-7154-41E0-B48B-A6921757531A}" type="slidenum">
              <a:rPr lang="en-US"/>
              <a:pPr/>
              <a:t>8</a:t>
            </a:fld>
            <a:endParaRPr lang="en-US" dirty="0"/>
          </a:p>
        </p:txBody>
      </p:sp>
    </p:spTree>
    <p:extLst>
      <p:ext uri="{BB962C8B-B14F-4D97-AF65-F5344CB8AC3E}">
        <p14:creationId xmlns:p14="http://schemas.microsoft.com/office/powerpoint/2010/main" val="215818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a:t>
            </a:r>
          </a:p>
        </p:txBody>
      </p:sp>
      <p:sp>
        <p:nvSpPr>
          <p:cNvPr id="4" name="Slide Number Placeholder 3"/>
          <p:cNvSpPr>
            <a:spLocks noGrp="1"/>
          </p:cNvSpPr>
          <p:nvPr>
            <p:ph type="sldNum" sz="quarter" idx="5"/>
          </p:nvPr>
        </p:nvSpPr>
        <p:spPr/>
        <p:txBody>
          <a:bodyPr/>
          <a:lstStyle/>
          <a:p>
            <a:fld id="{B8796F01-7154-41E0-B48B-A6921757531A}" type="slidenum">
              <a:rPr lang="en-US"/>
              <a:pPr/>
              <a:t>9</a:t>
            </a:fld>
            <a:endParaRPr lang="en-US" dirty="0"/>
          </a:p>
        </p:txBody>
      </p:sp>
    </p:spTree>
    <p:extLst>
      <p:ext uri="{BB962C8B-B14F-4D97-AF65-F5344CB8AC3E}">
        <p14:creationId xmlns:p14="http://schemas.microsoft.com/office/powerpoint/2010/main" val="1569860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 name="Date Placeholder 4"/>
          <p:cNvSpPr>
            <a:spLocks noGrp="1"/>
          </p:cNvSpPr>
          <p:nvPr>
            <p:ph type="dt" sz="half" idx="10"/>
          </p:nvPr>
        </p:nvSpPr>
        <p:spPr/>
        <p:txBody>
          <a:bodyPr/>
          <a:lstStyle/>
          <a:p>
            <a:fld id="{5706A09E-12D5-4B1D-B8BB-C300B1DDD423}" type="datetime1">
              <a:rPr lang="en-US" smtClean="0"/>
              <a:t>9/13/2024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9/13/2024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9/13/2024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9/13/2024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9/13/2024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9/13/2024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121899" tIns="60949" rIns="121899" bIns="60949" rtlCol="0" anchor="t">
            <a:normAutofit/>
          </a:bodyPr>
          <a:lstStyle/>
          <a:p>
            <a:r>
              <a:rPr lang="en-US" dirty="0"/>
              <a:t>Thurnham CE Infant School</a:t>
            </a:r>
          </a:p>
          <a:p>
            <a:r>
              <a:rPr lang="en-US" dirty="0"/>
              <a:t>Wednesday 11th September 2024</a:t>
            </a:r>
          </a:p>
        </p:txBody>
      </p:sp>
      <p:sp>
        <p:nvSpPr>
          <p:cNvPr id="2" name="Title 1"/>
          <p:cNvSpPr>
            <a:spLocks noGrp="1"/>
          </p:cNvSpPr>
          <p:nvPr>
            <p:ph type="ctrTitle"/>
          </p:nvPr>
        </p:nvSpPr>
        <p:spPr>
          <a:xfrm>
            <a:off x="4879346" y="1498601"/>
            <a:ext cx="7008574" cy="1282327"/>
          </a:xfrm>
        </p:spPr>
        <p:txBody>
          <a:bodyPr>
            <a:normAutofit/>
          </a:bodyPr>
          <a:lstStyle/>
          <a:p>
            <a:pPr algn="ctr"/>
            <a:r>
              <a:rPr lang="en-US" dirty="0">
                <a:latin typeface="HfW cursive" panose="00000500000000000000" pitchFamily="2" charset="0"/>
              </a:rPr>
              <a:t>Welcome to Year 1</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121899" tIns="60949" rIns="121899" bIns="60949" rtlCol="0" anchor="t">
            <a:normAutofit fontScale="92500" lnSpcReduction="20000"/>
          </a:bodyPr>
          <a:lstStyle/>
          <a:p>
            <a:pPr marL="304165" indent="-304165"/>
            <a:r>
              <a:rPr lang="en-GB" dirty="0">
                <a:latin typeface="HfW cursive"/>
              </a:rPr>
              <a:t>Weekly spellings: these are taken from the Pathways to Write programme. Try not to learn the spellings by rote; look for the words in their reading books, on signs and labels, make flashcards; whatever works for your child. If your child is learning the spellings easily challenge them by encouraging them to write some sentences with the spelling words in, we enjoy seeing these on Seesaw. </a:t>
            </a:r>
            <a:endParaRPr lang="en-US" dirty="0"/>
          </a:p>
          <a:p>
            <a:pPr marL="304165" indent="-304165"/>
            <a:r>
              <a:rPr lang="en-GB" dirty="0">
                <a:latin typeface="HfW cursive"/>
              </a:rPr>
              <a:t>Maths homework: activities that you can do with your child, relating to our topic for that week.</a:t>
            </a:r>
          </a:p>
          <a:p>
            <a:pPr marL="304165" indent="-304165"/>
            <a:r>
              <a:rPr lang="en-GB" dirty="0">
                <a:latin typeface="HfW cursive"/>
              </a:rPr>
              <a:t>Terms 1-4 there is a topic based piece of homework which you have the term to work on.</a:t>
            </a:r>
          </a:p>
          <a:p>
            <a:pPr marL="304165" indent="-304165"/>
            <a:r>
              <a:rPr lang="en-GB" dirty="0">
                <a:latin typeface="HfW cursive"/>
              </a:rPr>
              <a:t>Term 5 Phonics activities.</a:t>
            </a:r>
          </a:p>
          <a:p>
            <a:pPr marL="304165" indent="-304165"/>
            <a:r>
              <a:rPr lang="en-GB" dirty="0">
                <a:latin typeface="HfW cursive"/>
              </a:rPr>
              <a:t>Term 6 – Weekly writing activity.</a:t>
            </a:r>
          </a:p>
          <a:p>
            <a:pPr marL="304165" indent="-304165"/>
            <a:r>
              <a:rPr lang="en-GB" dirty="0">
                <a:latin typeface="HfW cursive" panose="00000500000000000000" pitchFamily="2" charset="0"/>
              </a:rPr>
              <a:t>Daily reading.</a:t>
            </a:r>
          </a:p>
          <a:p>
            <a:pPr marL="0" indent="0">
              <a:buNone/>
            </a:pPr>
            <a:endParaRPr lang="en-GB" dirty="0"/>
          </a:p>
        </p:txBody>
      </p:sp>
      <p:sp>
        <p:nvSpPr>
          <p:cNvPr id="3" name="Title 2"/>
          <p:cNvSpPr>
            <a:spLocks noGrp="1"/>
          </p:cNvSpPr>
          <p:nvPr>
            <p:ph type="title"/>
          </p:nvPr>
        </p:nvSpPr>
        <p:spPr/>
        <p:txBody>
          <a:bodyPr>
            <a:scene3d>
              <a:camera prst="orthographicFront"/>
              <a:lightRig rig="threePt" dir="t"/>
            </a:scene3d>
            <a:sp3d extrusionH="57150">
              <a:bevelT w="69850" h="69850" prst="divot"/>
            </a:sp3d>
          </a:bodyPr>
          <a:lstStyle/>
          <a:p>
            <a:pPr algn="ctr"/>
            <a:r>
              <a:rPr lang="en-GB" dirty="0">
                <a:latin typeface="HfW cursive" panose="00000500000000000000" pitchFamily="2" charset="0"/>
              </a:rPr>
              <a:t>Homework</a:t>
            </a:r>
          </a:p>
        </p:txBody>
      </p:sp>
      <p:pic>
        <p:nvPicPr>
          <p:cNvPr id="4" name="Picture 4" descr="Logo, company name&#10;&#10;Description automatically generated">
            <a:extLst>
              <a:ext uri="{FF2B5EF4-FFF2-40B4-BE49-F238E27FC236}">
                <a16:creationId xmlns:a16="http://schemas.microsoft.com/office/drawing/2014/main" id="{5833D09E-4C6D-A817-C8F1-1B50F6726172}"/>
              </a:ext>
            </a:extLst>
          </p:cNvPr>
          <p:cNvPicPr>
            <a:picLocks noChangeAspect="1"/>
          </p:cNvPicPr>
          <p:nvPr/>
        </p:nvPicPr>
        <p:blipFill>
          <a:blip r:embed="rId3"/>
          <a:stretch>
            <a:fillRect/>
          </a:stretch>
        </p:blipFill>
        <p:spPr>
          <a:xfrm>
            <a:off x="766276" y="319859"/>
            <a:ext cx="1507074" cy="995453"/>
          </a:xfrm>
          <a:prstGeom prst="rect">
            <a:avLst/>
          </a:prstGeom>
        </p:spPr>
      </p:pic>
    </p:spTree>
    <p:extLst>
      <p:ext uri="{BB962C8B-B14F-4D97-AF65-F5344CB8AC3E}">
        <p14:creationId xmlns:p14="http://schemas.microsoft.com/office/powerpoint/2010/main" val="298696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1473200"/>
            <a:ext cx="10157354" cy="5196160"/>
          </a:xfrm>
        </p:spPr>
        <p:txBody>
          <a:bodyPr vert="horz" lIns="121899" tIns="60949" rIns="121899" bIns="60949" rtlCol="0" anchor="t">
            <a:normAutofit/>
          </a:bodyPr>
          <a:lstStyle/>
          <a:p>
            <a:pPr marL="304165" indent="-304165"/>
            <a:r>
              <a:rPr lang="en-GB" sz="2000" b="1" dirty="0">
                <a:latin typeface="HfW cursive"/>
              </a:rPr>
              <a:t>The most important thing you can do with your child is read.</a:t>
            </a:r>
          </a:p>
          <a:p>
            <a:pPr marL="304165" indent="-304165"/>
            <a:r>
              <a:rPr lang="en-GB" sz="2000" dirty="0">
                <a:latin typeface="HfW cursive"/>
              </a:rPr>
              <a:t>Children will bring home a reading book that is matched to their phonics ability on Thursdays. They should be able to read most of the book independently. They return these the following Wednesday to allow time for their teacher to choose another book.</a:t>
            </a:r>
            <a:endParaRPr lang="en-GB" sz="2000" dirty="0">
              <a:latin typeface="HfW cursive" panose="00000500000000000000" pitchFamily="2" charset="0"/>
            </a:endParaRPr>
          </a:p>
          <a:p>
            <a:pPr marL="304165" indent="-304165"/>
            <a:r>
              <a:rPr lang="en-GB" sz="2000" dirty="0">
                <a:latin typeface="HfW cursive"/>
              </a:rPr>
              <a:t>Reading records: Please try to leave a comment each week on Seesaw to let us know how your child is getting on with their reading at home. Please do not send us videos of your child reading their book but a video of them talking about a book is useful if you wish (but is not a must or something to do every week).</a:t>
            </a:r>
          </a:p>
          <a:p>
            <a:pPr marL="304165" indent="-304165"/>
            <a:r>
              <a:rPr lang="en-GB" sz="2000" dirty="0">
                <a:latin typeface="HfW cursive"/>
              </a:rPr>
              <a:t>Please discuss the books and illustrations.  We are keen for the children to make their own response by writing or drawing and you can upload these to Seesaw. </a:t>
            </a:r>
            <a:endParaRPr lang="en-GB" sz="2000" dirty="0">
              <a:latin typeface="HfW cursive" panose="00000500000000000000" pitchFamily="2" charset="0"/>
            </a:endParaRPr>
          </a:p>
          <a:p>
            <a:pPr marL="0" indent="0">
              <a:buNone/>
            </a:pPr>
            <a:r>
              <a:rPr lang="en-GB" sz="2000" dirty="0">
                <a:latin typeface="HfW cursive" panose="00000500000000000000" pitchFamily="2" charset="0"/>
              </a:rPr>
              <a:t>There is so much more to reading than just decoding... Please trust our professional judgement. </a:t>
            </a:r>
          </a:p>
          <a:p>
            <a:pPr marL="304165" indent="-304165"/>
            <a:endParaRPr lang="en-GB" dirty="0">
              <a:latin typeface="HfW cursive" panose="00000500000000000000" pitchFamily="2" charset="0"/>
            </a:endParaRPr>
          </a:p>
          <a:p>
            <a:pPr marL="304165" indent="-304165"/>
            <a:endParaRPr lang="en-GB" dirty="0">
              <a:latin typeface="HfW cursive" panose="00000500000000000000" pitchFamily="2" charset="0"/>
            </a:endParaRPr>
          </a:p>
          <a:p>
            <a:pPr marL="304165" indent="-304165"/>
            <a:endParaRPr lang="en-GB" dirty="0"/>
          </a:p>
        </p:txBody>
      </p:sp>
      <p:sp>
        <p:nvSpPr>
          <p:cNvPr id="3" name="Title 2"/>
          <p:cNvSpPr>
            <a:spLocks noGrp="1"/>
          </p:cNvSpPr>
          <p:nvPr>
            <p:ph type="title"/>
          </p:nvPr>
        </p:nvSpPr>
        <p:spPr/>
        <p:txBody>
          <a:bodyPr>
            <a:scene3d>
              <a:camera prst="orthographicFront"/>
              <a:lightRig rig="threePt" dir="t"/>
            </a:scene3d>
            <a:sp3d extrusionH="57150">
              <a:bevelT w="69850" h="69850" prst="divot"/>
            </a:sp3d>
          </a:bodyPr>
          <a:lstStyle/>
          <a:p>
            <a:pPr algn="ctr"/>
            <a:r>
              <a:rPr lang="en-GB" dirty="0">
                <a:latin typeface="HfW cursive" panose="00000500000000000000" pitchFamily="2" charset="0"/>
              </a:rPr>
              <a:t>Reading </a:t>
            </a:r>
          </a:p>
        </p:txBody>
      </p:sp>
    </p:spTree>
    <p:extLst>
      <p:ext uri="{BB962C8B-B14F-4D97-AF65-F5344CB8AC3E}">
        <p14:creationId xmlns:p14="http://schemas.microsoft.com/office/powerpoint/2010/main" val="131671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121899" tIns="60949" rIns="121899" bIns="60949" rtlCol="0" anchor="t">
            <a:normAutofit/>
          </a:bodyPr>
          <a:lstStyle/>
          <a:p>
            <a:pPr marL="304165" indent="-304165"/>
            <a:r>
              <a:rPr lang="en-GB" dirty="0">
                <a:latin typeface="HfW cursive"/>
              </a:rPr>
              <a:t>PE: Try to encourage your child to dress and undress independently at home so that they find getting changed for PE much easier. Children with shoulder length hair need to have their hair tied up for PE. Pupils need a house-coloured T-shirt, shorts and plimsolls for indoor PE and additionally, tracksuit bottoms for outdoor PE - all in their named PE bags. Pupils need to be able to remove their own earrings for PE or come to school on PE days without earrings. PE days are Mondays (Orange Class ) Tuesday (Red Class), Wednesdays (Everyone) and Thursday (Yellow Classes).</a:t>
            </a:r>
          </a:p>
          <a:p>
            <a:pPr marL="304165" indent="-304165"/>
            <a:r>
              <a:rPr lang="en-GB" dirty="0">
                <a:latin typeface="HfW cursive"/>
              </a:rPr>
              <a:t>Please feel free to speak to us if you have any concerns. It is best to send a short message on Seesaw or see us after we have shown all the children out at the gate. </a:t>
            </a:r>
          </a:p>
          <a:p>
            <a:pPr marL="0" indent="0">
              <a:buNone/>
            </a:pPr>
            <a:endParaRPr lang="en-GB" dirty="0">
              <a:latin typeface="HfW cursive" panose="00000500000000000000" pitchFamily="2" charset="0"/>
            </a:endParaRPr>
          </a:p>
          <a:p>
            <a:pPr marL="0" indent="0">
              <a:buNone/>
            </a:pPr>
            <a:endParaRPr lang="en-GB" dirty="0">
              <a:latin typeface="HfW cursive" panose="00000500000000000000" pitchFamily="2" charset="0"/>
            </a:endParaRPr>
          </a:p>
          <a:p>
            <a:pPr marL="304165" indent="-304165"/>
            <a:endParaRPr lang="en-GB" dirty="0">
              <a:latin typeface="HfW cursive" panose="00000500000000000000" pitchFamily="2" charset="0"/>
            </a:endParaRPr>
          </a:p>
        </p:txBody>
      </p:sp>
      <p:sp>
        <p:nvSpPr>
          <p:cNvPr id="3" name="Title 2"/>
          <p:cNvSpPr>
            <a:spLocks noGrp="1"/>
          </p:cNvSpPr>
          <p:nvPr>
            <p:ph type="title"/>
          </p:nvPr>
        </p:nvSpPr>
        <p:spPr/>
        <p:txBody>
          <a:bodyPr>
            <a:scene3d>
              <a:camera prst="orthographicFront"/>
              <a:lightRig rig="threePt" dir="t"/>
            </a:scene3d>
            <a:sp3d extrusionH="57150">
              <a:bevelT w="69850" h="69850" prst="divot"/>
            </a:sp3d>
          </a:bodyPr>
          <a:lstStyle/>
          <a:p>
            <a:pPr algn="ctr"/>
            <a:r>
              <a:rPr lang="en-GB" dirty="0">
                <a:latin typeface="HfW cursive" panose="00000500000000000000" pitchFamily="2" charset="0"/>
              </a:rPr>
              <a:t> Things you might also like to know..</a:t>
            </a:r>
          </a:p>
        </p:txBody>
      </p:sp>
    </p:spTree>
    <p:extLst>
      <p:ext uri="{BB962C8B-B14F-4D97-AF65-F5344CB8AC3E}">
        <p14:creationId xmlns:p14="http://schemas.microsoft.com/office/powerpoint/2010/main" val="77447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121899" tIns="60949" rIns="121899" bIns="60949" rtlCol="0" anchor="t">
            <a:normAutofit/>
          </a:bodyPr>
          <a:lstStyle/>
          <a:p>
            <a:pPr marL="304165" indent="-304165"/>
            <a:r>
              <a:rPr lang="en-US" dirty="0"/>
              <a:t>If you have any questions, please save them until the end when we will be happy to answer them.</a:t>
            </a:r>
          </a:p>
          <a:p>
            <a:pPr marL="304165" indent="-304165">
              <a:buClr>
                <a:srgbClr val="548235"/>
              </a:buClr>
            </a:pPr>
            <a:r>
              <a:rPr lang="en-US" dirty="0"/>
              <a:t>There will be an opportunity at the end of the evening to speak to your class teacher 1:1.</a:t>
            </a:r>
          </a:p>
        </p:txBody>
      </p:sp>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pPr algn="ctr"/>
            <a:r>
              <a:rPr lang="en-US" dirty="0">
                <a:latin typeface="HfW cursive" panose="00000500000000000000" pitchFamily="2" charset="0"/>
              </a:rPr>
              <a:t>Questions?</a:t>
            </a:r>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600" dirty="0">
                <a:latin typeface="HfW cursive" panose="00000500000000000000" pitchFamily="2" charset="0"/>
              </a:rPr>
              <a:t>Who are we?</a:t>
            </a:r>
          </a:p>
          <a:p>
            <a:r>
              <a:rPr lang="en-US" sz="3600" dirty="0">
                <a:latin typeface="HfW cursive" panose="00000500000000000000" pitchFamily="2" charset="0"/>
              </a:rPr>
              <a:t>What do we do all day?</a:t>
            </a:r>
          </a:p>
          <a:p>
            <a:r>
              <a:rPr lang="en-US" sz="3600" dirty="0">
                <a:latin typeface="HfW cursive" panose="00000500000000000000" pitchFamily="2" charset="0"/>
              </a:rPr>
              <a:t>Will your child have any homework?</a:t>
            </a:r>
          </a:p>
          <a:p>
            <a:r>
              <a:rPr lang="en-US" sz="3600" dirty="0">
                <a:latin typeface="HfW cursive" panose="00000500000000000000" pitchFamily="2" charset="0"/>
              </a:rPr>
              <a:t>How will you know how your child is getting on?</a:t>
            </a:r>
          </a:p>
          <a:p>
            <a:r>
              <a:rPr lang="en-US" sz="3600" dirty="0">
                <a:latin typeface="HfW cursive" panose="00000500000000000000" pitchFamily="2" charset="0"/>
              </a:rPr>
              <a:t>Is there anything else you should know?</a:t>
            </a:r>
          </a:p>
        </p:txBody>
      </p:sp>
      <p:sp>
        <p:nvSpPr>
          <p:cNvPr id="2" name="Title 1"/>
          <p:cNvSpPr>
            <a:spLocks noGrp="1"/>
          </p:cNvSpPr>
          <p:nvPr>
            <p:ph type="title"/>
          </p:nvPr>
        </p:nvSpPr>
        <p:spPr>
          <a:ln>
            <a:solidFill>
              <a:schemeClr val="accent2">
                <a:lumMod val="75000"/>
              </a:schemeClr>
            </a:solidFill>
          </a:ln>
        </p:spPr>
        <p:txBody>
          <a:bodyPr>
            <a:scene3d>
              <a:camera prst="orthographicFront"/>
              <a:lightRig rig="threePt" dir="t"/>
            </a:scene3d>
            <a:sp3d extrusionH="57150">
              <a:bevelT w="69850" h="69850" prst="divot"/>
            </a:sp3d>
          </a:bodyPr>
          <a:lstStyle/>
          <a:p>
            <a:pPr algn="ctr"/>
            <a:r>
              <a:rPr lang="en-US" dirty="0">
                <a:latin typeface="HfW cursive" panose="00000500000000000000" pitchFamily="2" charset="0"/>
              </a:rPr>
              <a:t>Welcome Parents!</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1712286"/>
            <a:ext cx="7013204" cy="4459914"/>
          </a:xfrm>
        </p:spPr>
        <p:txBody>
          <a:bodyPr vert="horz" lIns="121899" tIns="60949" rIns="121899" bIns="60949" rtlCol="0" anchor="t">
            <a:normAutofit lnSpcReduction="10000"/>
          </a:bodyPr>
          <a:lstStyle/>
          <a:p>
            <a:pPr marL="0" indent="0">
              <a:buNone/>
            </a:pPr>
            <a:r>
              <a:rPr lang="en-GB" sz="3200" dirty="0">
                <a:latin typeface="HfW cursive"/>
              </a:rPr>
              <a:t>Year 1 leader: Miss Saunders.</a:t>
            </a:r>
            <a:endParaRPr lang="en-GB" sz="3200" dirty="0">
              <a:latin typeface="HfW cursive" panose="00000500000000000000" pitchFamily="2" charset="0"/>
            </a:endParaRPr>
          </a:p>
          <a:p>
            <a:pPr marL="0" indent="0">
              <a:buNone/>
            </a:pPr>
            <a:r>
              <a:rPr lang="en-GB" sz="3200" dirty="0">
                <a:latin typeface="HfW cursive"/>
              </a:rPr>
              <a:t>Orange Class: Miss Crew, Mrs Harrington, Mrs Coltman and Mrs Ghulam</a:t>
            </a:r>
          </a:p>
          <a:p>
            <a:pPr marL="0" indent="0">
              <a:buNone/>
            </a:pPr>
            <a:r>
              <a:rPr lang="en-GB" sz="3200" dirty="0">
                <a:latin typeface="HfW cursive"/>
              </a:rPr>
              <a:t>Yellow Class: Mr Journeaux, Mrs Skinner and Mrs Croom.</a:t>
            </a:r>
          </a:p>
          <a:p>
            <a:pPr marL="0" indent="0">
              <a:buNone/>
            </a:pPr>
            <a:r>
              <a:rPr lang="en-GB" sz="3200" dirty="0">
                <a:latin typeface="HfW cursive"/>
              </a:rPr>
              <a:t>Red Class: Miss Saunders, Mrs Ayling, Mrs Whitethread and Mrs Soragi </a:t>
            </a:r>
            <a:endParaRPr lang="en-GB" sz="3200" dirty="0">
              <a:latin typeface="HfW cursive"/>
              <a:ea typeface="+mn-lt"/>
              <a:cs typeface="+mn-lt"/>
            </a:endParaRPr>
          </a:p>
          <a:p>
            <a:pPr marL="0" indent="0">
              <a:buNone/>
            </a:pPr>
            <a:endParaRPr lang="en-GB" dirty="0"/>
          </a:p>
        </p:txBody>
      </p:sp>
      <p:sp>
        <p:nvSpPr>
          <p:cNvPr id="3" name="Title 2"/>
          <p:cNvSpPr>
            <a:spLocks noGrp="1"/>
          </p:cNvSpPr>
          <p:nvPr>
            <p:ph type="title"/>
          </p:nvPr>
        </p:nvSpPr>
        <p:spPr/>
        <p:txBody>
          <a:bodyPr>
            <a:scene3d>
              <a:camera prst="orthographicFront"/>
              <a:lightRig rig="threePt" dir="t"/>
            </a:scene3d>
            <a:sp3d extrusionH="57150">
              <a:bevelT w="69850" h="69850" prst="divot"/>
            </a:sp3d>
          </a:bodyPr>
          <a:lstStyle/>
          <a:p>
            <a:pPr algn="ctr"/>
            <a:r>
              <a:rPr lang="en-GB" dirty="0">
                <a:latin typeface="HfW cursive" panose="00000500000000000000" pitchFamily="2" charset="0"/>
              </a:rPr>
              <a:t>Year 1 Staff</a:t>
            </a:r>
          </a:p>
        </p:txBody>
      </p:sp>
    </p:spTree>
    <p:extLst>
      <p:ext uri="{BB962C8B-B14F-4D97-AF65-F5344CB8AC3E}">
        <p14:creationId xmlns:p14="http://schemas.microsoft.com/office/powerpoint/2010/main" val="38544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060848"/>
            <a:ext cx="10157354" cy="4111352"/>
          </a:xfrm>
        </p:spPr>
        <p:txBody>
          <a:bodyPr/>
          <a:lstStyle/>
          <a:p>
            <a:r>
              <a:rPr lang="en-US" dirty="0">
                <a:latin typeface="HfW cursive" panose="00000500000000000000" pitchFamily="2" charset="0"/>
              </a:rPr>
              <a:t>We follow the National Curriculum for Year 1</a:t>
            </a:r>
          </a:p>
          <a:p>
            <a:r>
              <a:rPr lang="en-US" dirty="0">
                <a:latin typeface="HfW cursive" panose="00000500000000000000" pitchFamily="2" charset="0"/>
              </a:rPr>
              <a:t>Details of what we are studying each term can be found on the school website and we will send out a curriculum information letter.</a:t>
            </a:r>
          </a:p>
          <a:p>
            <a:pPr marL="0" indent="0">
              <a:buNone/>
            </a:pPr>
            <a:endParaRPr lang="en-US" dirty="0">
              <a:latin typeface="HfW cursive" panose="00000500000000000000" pitchFamily="2" charset="0"/>
            </a:endParaRPr>
          </a:p>
        </p:txBody>
      </p:sp>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pPr algn="ctr"/>
            <a:r>
              <a:rPr lang="en-US" dirty="0">
                <a:latin typeface="HfW cursive" panose="00000500000000000000" pitchFamily="2" charset="0"/>
              </a:rPr>
              <a:t>Curriculum Goals</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285" y="1471332"/>
            <a:ext cx="10157354" cy="5386668"/>
          </a:xfrm>
        </p:spPr>
        <p:txBody>
          <a:bodyPr vert="horz" lIns="121899" tIns="60949" rIns="121899" bIns="60949" rtlCol="0" anchor="t">
            <a:normAutofit/>
          </a:bodyPr>
          <a:lstStyle/>
          <a:p>
            <a:pPr marL="304165" indent="-304165"/>
            <a:r>
              <a:rPr lang="en-US" sz="2000" dirty="0">
                <a:latin typeface="HfW cursive"/>
              </a:rPr>
              <a:t>Change books. We return books on Wednesday and the children are given a new book on Thursday. </a:t>
            </a:r>
          </a:p>
          <a:p>
            <a:pPr marL="304165" indent="-304165"/>
            <a:r>
              <a:rPr lang="en-US" sz="2000" dirty="0">
                <a:latin typeface="HfW cursive"/>
              </a:rPr>
              <a:t>Music with Mrs Stroud on a Tuesday.</a:t>
            </a:r>
          </a:p>
          <a:p>
            <a:pPr marL="304165" indent="-304165">
              <a:buClr>
                <a:srgbClr val="548235"/>
              </a:buClr>
            </a:pPr>
            <a:r>
              <a:rPr lang="en-US" sz="2000" dirty="0">
                <a:latin typeface="HfW cursive"/>
              </a:rPr>
              <a:t>Phonics daily following Little Wandle scheme.</a:t>
            </a:r>
            <a:endParaRPr lang="en-US" sz="2000" dirty="0">
              <a:latin typeface="HfW cursive" panose="00000500000000000000" pitchFamily="2" charset="0"/>
            </a:endParaRPr>
          </a:p>
          <a:p>
            <a:pPr marL="304165" indent="-304165">
              <a:buClr>
                <a:srgbClr val="548235"/>
              </a:buClr>
            </a:pPr>
            <a:r>
              <a:rPr lang="en-US" sz="2000" dirty="0">
                <a:latin typeface="HfW cursive"/>
              </a:rPr>
              <a:t>PE with Coach Colin on a Wednesday.</a:t>
            </a:r>
          </a:p>
          <a:p>
            <a:pPr marL="304165" indent="-304165">
              <a:buClr>
                <a:srgbClr val="548235"/>
              </a:buClr>
            </a:pPr>
            <a:r>
              <a:rPr lang="en-US" sz="2000" dirty="0">
                <a:latin typeface="HfW cursive"/>
                <a:ea typeface="+mn-lt"/>
                <a:cs typeface="+mn-lt"/>
              </a:rPr>
              <a:t>Writing is delivered through Pathways to Write scheme which is text based.</a:t>
            </a:r>
          </a:p>
          <a:p>
            <a:pPr marL="304165" indent="-304165">
              <a:buClr>
                <a:srgbClr val="548235"/>
              </a:buClr>
            </a:pPr>
            <a:r>
              <a:rPr lang="en-US" sz="2000" dirty="0">
                <a:latin typeface="HfW cursive"/>
                <a:ea typeface="+mn-lt"/>
                <a:cs typeface="+mn-lt"/>
              </a:rPr>
              <a:t>Maths is delivered following the White Rose scheme.</a:t>
            </a:r>
          </a:p>
          <a:p>
            <a:pPr marL="304165" indent="-304165">
              <a:buClr>
                <a:srgbClr val="548235"/>
              </a:buClr>
            </a:pPr>
            <a:r>
              <a:rPr lang="en-US" sz="2000" dirty="0">
                <a:latin typeface="HfW cursive"/>
                <a:ea typeface="+mn-lt"/>
                <a:cs typeface="+mn-lt"/>
              </a:rPr>
              <a:t>Second PE session: Monday for Orange class and Thursday for Yellow and Red classes.</a:t>
            </a:r>
          </a:p>
          <a:p>
            <a:pPr marL="304165" indent="-304165">
              <a:buClr>
                <a:srgbClr val="548235"/>
              </a:buClr>
            </a:pPr>
            <a:r>
              <a:rPr lang="en-US" sz="2000" dirty="0">
                <a:latin typeface="HfW cursive"/>
                <a:ea typeface="+mn-lt"/>
                <a:cs typeface="+mn-lt"/>
              </a:rPr>
              <a:t>Worship is every day</a:t>
            </a:r>
            <a:r>
              <a:rPr lang="en-US" sz="2000" b="1" dirty="0">
                <a:latin typeface="HfW cursive"/>
                <a:ea typeface="+mn-lt"/>
                <a:cs typeface="+mn-lt"/>
              </a:rPr>
              <a:t>.</a:t>
            </a:r>
          </a:p>
          <a:p>
            <a:pPr marL="304165" indent="-304165">
              <a:buClr>
                <a:srgbClr val="548235"/>
              </a:buClr>
            </a:pPr>
            <a:r>
              <a:rPr lang="en-US" sz="2000" dirty="0">
                <a:latin typeface="HfW cursive"/>
                <a:ea typeface="+mn-lt"/>
                <a:cs typeface="+mn-lt"/>
              </a:rPr>
              <a:t>RE is taught from the Kent Agreed Syllabus.</a:t>
            </a:r>
            <a:endParaRPr lang="en-US" sz="2000" dirty="0">
              <a:latin typeface="HfW cursive"/>
            </a:endParaRPr>
          </a:p>
        </p:txBody>
      </p:sp>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pPr algn="ctr"/>
            <a:r>
              <a:rPr lang="en-US" dirty="0">
                <a:latin typeface="HfW cursive" panose="00000500000000000000" pitchFamily="2" charset="0"/>
              </a:rPr>
              <a:t>What did you do today?</a:t>
            </a: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121899" tIns="60949" rIns="121899" bIns="60949" rtlCol="0" anchor="t">
            <a:normAutofit/>
          </a:bodyPr>
          <a:lstStyle/>
          <a:p>
            <a:pPr marL="304165" indent="-304165"/>
            <a:r>
              <a:rPr lang="en-US" dirty="0">
                <a:latin typeface="HfW cursive"/>
              </a:rPr>
              <a:t>Pupils are assessed every term against the criteria for an Emerging, Expected or Exceeding child in Year 1 and you will have the opportunity to meet with your child’s teacher three times a year to discuss your child’s next steps. There will also be a formal report at the end of Year 1.</a:t>
            </a:r>
          </a:p>
          <a:p>
            <a:pPr marL="304165" indent="-304165"/>
            <a:r>
              <a:rPr lang="en-US" dirty="0">
                <a:latin typeface="HfW cursive"/>
              </a:rPr>
              <a:t>In June, all pupils in Year 1 across the country will undertake a Phonics Screening Check to assess their ability to decode real and nonsense words using their phonic knowledge. Another information session will take place in early Spring to discuss this with you.</a:t>
            </a:r>
          </a:p>
        </p:txBody>
      </p:sp>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pPr algn="ctr"/>
            <a:r>
              <a:rPr lang="en-US" dirty="0">
                <a:latin typeface="HfW cursive" panose="00000500000000000000" pitchFamily="2" charset="0"/>
              </a:rPr>
              <a:t>Assessment</a:t>
            </a:r>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121899" tIns="60949" rIns="121899" bIns="60949" rtlCol="0" anchor="t">
            <a:normAutofit/>
          </a:bodyPr>
          <a:lstStyle/>
          <a:p>
            <a:pPr marL="304165" indent="-304165"/>
            <a:endParaRPr lang="en-US" dirty="0">
              <a:latin typeface="HfW cursive" panose="00000500000000000000" pitchFamily="2" charset="0"/>
            </a:endParaRPr>
          </a:p>
          <a:p>
            <a:pPr marL="304165" indent="-304165"/>
            <a:r>
              <a:rPr lang="en-US" dirty="0">
                <a:latin typeface="HfW cursive"/>
              </a:rPr>
              <a:t>We follow the school behaviour policy. We have three main rules that the pupils need to abide by:</a:t>
            </a:r>
          </a:p>
          <a:p>
            <a:pPr marL="304165" indent="-304165">
              <a:buClr>
                <a:srgbClr val="548235"/>
              </a:buClr>
            </a:pPr>
            <a:r>
              <a:rPr lang="en-US" dirty="0">
                <a:latin typeface="HfW cursive"/>
              </a:rPr>
              <a:t>Be safe, Be ready and Be respectful</a:t>
            </a:r>
          </a:p>
          <a:p>
            <a:pPr marL="304165" indent="-304165"/>
            <a:r>
              <a:rPr lang="en-US" dirty="0">
                <a:latin typeface="HfW cursive"/>
              </a:rPr>
              <a:t>Rewards: House points, reward time, notes home to parents, Celebration Wall.</a:t>
            </a:r>
            <a:endParaRPr lang="en-US" dirty="0">
              <a:latin typeface="HfW cursive" panose="00000500000000000000" pitchFamily="2" charset="0"/>
            </a:endParaRPr>
          </a:p>
          <a:p>
            <a:pPr marL="304165" indent="-304165"/>
            <a:r>
              <a:rPr lang="en-US" dirty="0">
                <a:latin typeface="HfW cursive"/>
              </a:rPr>
              <a:t>Sanctions: The Traffic Light System.</a:t>
            </a:r>
          </a:p>
          <a:p>
            <a:pPr marL="0" indent="0">
              <a:buNone/>
            </a:pPr>
            <a:endParaRPr lang="en-US" dirty="0">
              <a:latin typeface="HfW cursive" panose="00000500000000000000" pitchFamily="2" charset="0"/>
            </a:endParaRPr>
          </a:p>
        </p:txBody>
      </p:sp>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pPr algn="ctr"/>
            <a:r>
              <a:rPr lang="en-US" dirty="0">
                <a:latin typeface="HfW cursive" panose="00000500000000000000" pitchFamily="2" charset="0"/>
              </a:rPr>
              <a:t>Class Rules</a:t>
            </a:r>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121899" tIns="60949" rIns="121899" bIns="60949" rtlCol="0" anchor="t">
            <a:normAutofit/>
          </a:bodyPr>
          <a:lstStyle/>
          <a:p>
            <a:pPr marL="304165" indent="-304165"/>
            <a:r>
              <a:rPr lang="en-US" dirty="0">
                <a:latin typeface="HfW cursive"/>
              </a:rPr>
              <a:t>There are plenty of opportunities for you to get involved in school life.</a:t>
            </a:r>
          </a:p>
          <a:p>
            <a:pPr marL="304165" indent="-304165"/>
            <a:r>
              <a:rPr lang="en-US" dirty="0">
                <a:latin typeface="HfW cursive"/>
              </a:rPr>
              <a:t>Regular volunteering in class (DBS check required).</a:t>
            </a:r>
          </a:p>
          <a:p>
            <a:pPr marL="304165" indent="-304165">
              <a:buClr>
                <a:srgbClr val="548235"/>
              </a:buClr>
            </a:pPr>
            <a:r>
              <a:rPr lang="en-US" dirty="0">
                <a:latin typeface="HfW cursive"/>
              </a:rPr>
              <a:t>We would love to have reading volunteers linked to each class, this does entail some online training. </a:t>
            </a:r>
          </a:p>
          <a:p>
            <a:pPr marL="304165" indent="-304165"/>
            <a:r>
              <a:rPr lang="en-US" dirty="0">
                <a:latin typeface="HfW cursive"/>
              </a:rPr>
              <a:t>One-off help for special curriculum mornings or trips, (DBS check required, if more than one occasion).</a:t>
            </a:r>
          </a:p>
          <a:p>
            <a:pPr marL="304165" indent="-304165"/>
            <a:r>
              <a:rPr lang="en-US" dirty="0">
                <a:latin typeface="HfW cursive"/>
              </a:rPr>
              <a:t>Friends of Thurnham. </a:t>
            </a:r>
            <a:endParaRPr lang="en-US" dirty="0">
              <a:latin typeface="HfW cursive" panose="00000500000000000000" pitchFamily="2" charset="0"/>
            </a:endParaRPr>
          </a:p>
        </p:txBody>
      </p:sp>
      <p:sp>
        <p:nvSpPr>
          <p:cNvPr id="2" name="Title 1"/>
          <p:cNvSpPr>
            <a:spLocks noGrp="1"/>
          </p:cNvSpPr>
          <p:nvPr>
            <p:ph type="title"/>
          </p:nvPr>
        </p:nvSpPr>
        <p:spPr/>
        <p:txBody>
          <a:bodyPr>
            <a:scene3d>
              <a:camera prst="orthographicFront"/>
              <a:lightRig rig="threePt" dir="t"/>
            </a:scene3d>
            <a:sp3d extrusionH="57150">
              <a:bevelT w="69850" h="69850" prst="divot"/>
            </a:sp3d>
          </a:bodyPr>
          <a:lstStyle/>
          <a:p>
            <a:pPr algn="ctr"/>
            <a:r>
              <a:rPr lang="en-US" dirty="0"/>
              <a:t>G</a:t>
            </a:r>
            <a:r>
              <a:rPr lang="en-US" dirty="0">
                <a:latin typeface="HfW cursive" panose="00000500000000000000" pitchFamily="2" charset="0"/>
              </a:rPr>
              <a:t>et Involved</a:t>
            </a:r>
            <a:r>
              <a:rPr lang="en-US" dirty="0"/>
              <a:t>!</a:t>
            </a: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2FD4CB3B48A49BC803AB7949AB815" ma:contentTypeVersion="43" ma:contentTypeDescription="Create a new document." ma:contentTypeScope="" ma:versionID="61cc2eaefe5ed212b72ebaf4684340cd">
  <xsd:schema xmlns:xsd="http://www.w3.org/2001/XMLSchema" xmlns:xs="http://www.w3.org/2001/XMLSchema" xmlns:p="http://schemas.microsoft.com/office/2006/metadata/properties" xmlns:ns2="06bc682e-0639-42f8-aa46-feee5767cf11" xmlns:ns3="f382da9c-e8f8-4345-b296-bb022c5a9c02" xmlns:ns4="60ac5672-b5b4-480c-be58-5acd7117d25b" targetNamespace="http://schemas.microsoft.com/office/2006/metadata/properties" ma:root="true" ma:fieldsID="493a5ef88dab343b8b63e35424b4353d" ns2:_="" ns3:_="" ns4:_="">
    <xsd:import namespace="06bc682e-0639-42f8-aa46-feee5767cf11"/>
    <xsd:import namespace="f382da9c-e8f8-4345-b296-bb022c5a9c02"/>
    <xsd:import namespace="60ac5672-b5b4-480c-be58-5acd7117d2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c682e-0639-42f8-aa46-feee5767c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f257b5c-4f25-40c8-9234-4639f3a770a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82da9c-e8f8-4345-b296-bb022c5a9c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ac5672-b5b4-480c-be58-5acd7117d25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5cd8b3-6ea4-4b5a-84bc-2524d646828e}" ma:internalName="TaxCatchAll" ma:showField="CatchAllData" ma:web="60ac5672-b5b4-480c-be58-5acd7117d2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bc682e-0639-42f8-aa46-feee5767cf11">
      <Terms xmlns="http://schemas.microsoft.com/office/infopath/2007/PartnerControls"/>
    </lcf76f155ced4ddcb4097134ff3c332f>
    <TaxCatchAll xmlns="60ac5672-b5b4-480c-be58-5acd7117d25b" xsi:nil="true"/>
    <SharedWithUsers xmlns="f382da9c-e8f8-4345-b296-bb022c5a9c02">
      <UserInfo>
        <DisplayName>Rebecca Barford-Evans</DisplayName>
        <AccountId>31</AccountId>
        <AccountType/>
      </UserInfo>
      <UserInfo>
        <DisplayName>Karen Fowler</DisplayName>
        <AccountId>48</AccountId>
        <AccountType/>
      </UserInfo>
      <UserInfo>
        <DisplayName>Josie Crew</DisplayName>
        <AccountId>745</AccountId>
        <AccountType/>
      </UserInfo>
      <UserInfo>
        <DisplayName>Tony Pring</DisplayName>
        <AccountId>873</AccountId>
        <AccountType/>
      </UserInfo>
    </SharedWithUsers>
  </documentManagement>
</p:properties>
</file>

<file path=customXml/itemProps1.xml><?xml version="1.0" encoding="utf-8"?>
<ds:datastoreItem xmlns:ds="http://schemas.openxmlformats.org/officeDocument/2006/customXml" ds:itemID="{ED27D1AA-A973-42EE-97B8-CC8DB8B43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bc682e-0639-42f8-aa46-feee5767cf11"/>
    <ds:schemaRef ds:uri="f382da9c-e8f8-4345-b296-bb022c5a9c02"/>
    <ds:schemaRef ds:uri="60ac5672-b5b4-480c-be58-5acd7117d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C08F20-BB6B-4902-84B5-E75C2AE9AAC4}">
  <ds:schemaRefs>
    <ds:schemaRef ds:uri="http://schemas.microsoft.com/sharepoint/v3/contenttype/forms"/>
  </ds:schemaRefs>
</ds:datastoreItem>
</file>

<file path=customXml/itemProps3.xml><?xml version="1.0" encoding="utf-8"?>
<ds:datastoreItem xmlns:ds="http://schemas.openxmlformats.org/officeDocument/2006/customXml" ds:itemID="{0F0B6566-0BB9-425D-AEE5-FEC77184D129}">
  <ds:schemaRefs>
    <ds:schemaRef ds:uri="http://purl.org/dc/dcmitype/"/>
    <ds:schemaRef ds:uri="http://schemas.microsoft.com/office/infopath/2007/PartnerControls"/>
    <ds:schemaRef ds:uri="http://purl.org/dc/elements/1.1/"/>
    <ds:schemaRef ds:uri="http://schemas.microsoft.com/office/2006/metadata/properties"/>
    <ds:schemaRef ds:uri="f382da9c-e8f8-4345-b296-bb022c5a9c02"/>
    <ds:schemaRef ds:uri="http://schemas.microsoft.com/office/2006/documentManagement/types"/>
    <ds:schemaRef ds:uri="http://schemas.openxmlformats.org/package/2006/metadata/core-properties"/>
    <ds:schemaRef ds:uri="06bc682e-0639-42f8-aa46-feee5767cf11"/>
    <ds:schemaRef ds:uri="http://www.w3.org/XML/1998/namespace"/>
    <ds:schemaRef ds:uri="http://purl.org/dc/terms/"/>
    <ds:schemaRef ds:uri="60ac5672-b5b4-480c-be58-5acd7117d25b"/>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1034</Words>
  <Application>Microsoft Office PowerPoint</Application>
  <PresentationFormat>Custom</PresentationFormat>
  <Paragraphs>87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HfW cursive</vt:lpstr>
      <vt:lpstr>Class open house presentation</vt:lpstr>
      <vt:lpstr>Welcome to Year 1</vt:lpstr>
      <vt:lpstr>Questions?</vt:lpstr>
      <vt:lpstr>Welcome Parents!</vt:lpstr>
      <vt:lpstr>Year 1 Staff</vt:lpstr>
      <vt:lpstr>Curriculum Goals</vt:lpstr>
      <vt:lpstr>What did you do today?</vt:lpstr>
      <vt:lpstr>Assessment</vt:lpstr>
      <vt:lpstr>Class Rules</vt:lpstr>
      <vt:lpstr>Get Involved!</vt:lpstr>
      <vt:lpstr>Homework</vt:lpstr>
      <vt:lpstr>Reading </vt:lpstr>
      <vt:lpstr> Things you might also like to know..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
  <cp:keywords/>
  <cp:lastModifiedBy/>
  <cp:revision>384</cp:revision>
  <dcterms:created xsi:type="dcterms:W3CDTF">2016-09-09T09:19:15Z</dcterms:created>
  <dcterms:modified xsi:type="dcterms:W3CDTF">2024-09-13T11:23:32Z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y fmtid="{D5CDD505-2E9C-101B-9397-08002B2CF9AE}" pid="3" name="ContentTypeId">
    <vt:lpwstr>0x0101001772FD4CB3B48A49BC803AB7949AB815</vt:lpwstr>
  </property>
  <property fmtid="{D5CDD505-2E9C-101B-9397-08002B2CF9AE}" pid="4" name="xd_Signature">
    <vt:bool>false</vt:bool>
  </property>
  <property fmtid="{D5CDD505-2E9C-101B-9397-08002B2CF9AE}" pid="5" name="GUID">
    <vt:lpwstr>3c9dd35b-fe95-4708-aa38-f0562c8e83ee</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